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8651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992386"/>
            <a:ext cx="6244709" cy="624470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99521" y="1254085"/>
            <a:ext cx="6244709" cy="19564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702"/>
              </a:lnSpc>
              <a:buNone/>
            </a:pPr>
            <a:r>
              <a:rPr lang="en-US" sz="6162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CAPSTONE PROJECT</a:t>
            </a:r>
            <a:endParaRPr lang="en-US" sz="6162" dirty="0"/>
          </a:p>
        </p:txBody>
      </p:sp>
      <p:sp>
        <p:nvSpPr>
          <p:cNvPr id="6" name="Text 3"/>
          <p:cNvSpPr/>
          <p:nvPr/>
        </p:nvSpPr>
        <p:spPr>
          <a:xfrm>
            <a:off x="7599521" y="3437334"/>
            <a:ext cx="6244709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Name: D.Madhavan</a:t>
            </a:r>
            <a:endParaRPr lang="en-US" sz="1786" dirty="0"/>
          </a:p>
        </p:txBody>
      </p:sp>
      <p:sp>
        <p:nvSpPr>
          <p:cNvPr id="7" name="Text 4"/>
          <p:cNvSpPr/>
          <p:nvPr/>
        </p:nvSpPr>
        <p:spPr>
          <a:xfrm>
            <a:off x="7599521" y="4004310"/>
            <a:ext cx="6244709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Regno:192225070</a:t>
            </a:r>
            <a:endParaRPr lang="en-US" sz="1786" dirty="0"/>
          </a:p>
        </p:txBody>
      </p:sp>
      <p:sp>
        <p:nvSpPr>
          <p:cNvPr id="8" name="Text 5"/>
          <p:cNvSpPr/>
          <p:nvPr/>
        </p:nvSpPr>
        <p:spPr>
          <a:xfrm>
            <a:off x="7599521" y="4571286"/>
            <a:ext cx="6244709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Subject:  CSA0656-Design Analysis and Algorithms for Asymptotic Notations.</a:t>
            </a:r>
            <a:endParaRPr lang="en-US" sz="1786" dirty="0"/>
          </a:p>
        </p:txBody>
      </p:sp>
      <p:sp>
        <p:nvSpPr>
          <p:cNvPr id="9" name="Text 6"/>
          <p:cNvSpPr/>
          <p:nvPr/>
        </p:nvSpPr>
        <p:spPr>
          <a:xfrm>
            <a:off x="7599521" y="5501164"/>
            <a:ext cx="6244709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Guided By: Dr. R. Dhanalakshmi</a:t>
            </a:r>
            <a:endParaRPr lang="en-US" sz="1786" dirty="0"/>
          </a:p>
        </p:txBody>
      </p:sp>
      <p:sp>
        <p:nvSpPr>
          <p:cNvPr id="10" name="Text 7"/>
          <p:cNvSpPr/>
          <p:nvPr/>
        </p:nvSpPr>
        <p:spPr>
          <a:xfrm>
            <a:off x="7599521" y="6068139"/>
            <a:ext cx="6244709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                     Professor Department Of Machine Learning</a:t>
            </a:r>
            <a:endParaRPr lang="en-US" sz="1786" dirty="0"/>
          </a:p>
        </p:txBody>
      </p:sp>
      <p:sp>
        <p:nvSpPr>
          <p:cNvPr id="11" name="Text 8"/>
          <p:cNvSpPr/>
          <p:nvPr/>
        </p:nvSpPr>
        <p:spPr>
          <a:xfrm>
            <a:off x="7599521" y="6635115"/>
            <a:ext cx="6244709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                     Saveetha School Of Engineering.</a:t>
            </a:r>
            <a:endParaRPr lang="en-US" sz="1786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148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58044" y="606266"/>
            <a:ext cx="7600712" cy="13780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26"/>
              </a:lnSpc>
              <a:buNone/>
            </a:pPr>
            <a:r>
              <a:rPr lang="en-US" sz="4341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Greedy Technique Algorithms</a:t>
            </a:r>
            <a:endParaRPr lang="en-US" sz="4341" dirty="0"/>
          </a:p>
        </p:txBody>
      </p:sp>
      <p:sp>
        <p:nvSpPr>
          <p:cNvPr id="6" name="Shape 3"/>
          <p:cNvSpPr/>
          <p:nvPr/>
        </p:nvSpPr>
        <p:spPr>
          <a:xfrm>
            <a:off x="6340673" y="256293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24149" y="2645569"/>
            <a:ext cx="129064" cy="3307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04"/>
              </a:lnSpc>
              <a:buNone/>
            </a:pPr>
            <a:r>
              <a:rPr lang="en-US" sz="2604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604" dirty="0"/>
          </a:p>
        </p:txBody>
      </p:sp>
      <p:sp>
        <p:nvSpPr>
          <p:cNvPr id="8" name="Text 5"/>
          <p:cNvSpPr/>
          <p:nvPr/>
        </p:nvSpPr>
        <p:spPr>
          <a:xfrm>
            <a:off x="7801332" y="2535317"/>
            <a:ext cx="2881670" cy="3444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3"/>
              </a:lnSpc>
              <a:buNone/>
            </a:pPr>
            <a:r>
              <a:rPr lang="en-US" sz="217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Kruskal's Algorithm</a:t>
            </a:r>
            <a:endParaRPr lang="en-US" sz="2170" dirty="0"/>
          </a:p>
        </p:txBody>
      </p:sp>
      <p:sp>
        <p:nvSpPr>
          <p:cNvPr id="9" name="Text 6"/>
          <p:cNvSpPr/>
          <p:nvPr/>
        </p:nvSpPr>
        <p:spPr>
          <a:xfrm>
            <a:off x="7801332" y="3012043"/>
            <a:ext cx="6057424" cy="7055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8"/>
              </a:lnSpc>
              <a:buNone/>
            </a:pPr>
            <a:r>
              <a:rPr lang="en-US" sz="173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Finds the minimum spanning tree of a weighted graph by adding the cheapest available edge at each step.</a:t>
            </a:r>
            <a:endParaRPr lang="en-US" sz="1736" dirty="0"/>
          </a:p>
        </p:txBody>
      </p:sp>
      <p:sp>
        <p:nvSpPr>
          <p:cNvPr id="10" name="Shape 7"/>
          <p:cNvSpPr/>
          <p:nvPr/>
        </p:nvSpPr>
        <p:spPr>
          <a:xfrm>
            <a:off x="6340673" y="4406384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85453" y="4489013"/>
            <a:ext cx="206335" cy="3307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04"/>
              </a:lnSpc>
              <a:buNone/>
            </a:pPr>
            <a:r>
              <a:rPr lang="en-US" sz="2604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604" dirty="0"/>
          </a:p>
        </p:txBody>
      </p:sp>
      <p:sp>
        <p:nvSpPr>
          <p:cNvPr id="12" name="Text 9"/>
          <p:cNvSpPr/>
          <p:nvPr/>
        </p:nvSpPr>
        <p:spPr>
          <a:xfrm>
            <a:off x="7801332" y="4378762"/>
            <a:ext cx="2911078" cy="3444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3"/>
              </a:lnSpc>
              <a:buNone/>
            </a:pPr>
            <a:r>
              <a:rPr lang="en-US" sz="217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Dijkstra's Algorithm</a:t>
            </a:r>
            <a:endParaRPr lang="en-US" sz="2170" dirty="0"/>
          </a:p>
        </p:txBody>
      </p:sp>
      <p:sp>
        <p:nvSpPr>
          <p:cNvPr id="13" name="Text 10"/>
          <p:cNvSpPr/>
          <p:nvPr/>
        </p:nvSpPr>
        <p:spPr>
          <a:xfrm>
            <a:off x="7801332" y="4855488"/>
            <a:ext cx="6057424" cy="7055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8"/>
              </a:lnSpc>
              <a:buNone/>
            </a:pPr>
            <a:r>
              <a:rPr lang="en-US" sz="173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Computes the shortest path between nodes in a graph by repeatedly choosing the node with the smallest distance.</a:t>
            </a:r>
            <a:endParaRPr lang="en-US" sz="1736" dirty="0"/>
          </a:p>
        </p:txBody>
      </p:sp>
      <p:sp>
        <p:nvSpPr>
          <p:cNvPr id="14" name="Shape 11"/>
          <p:cNvSpPr/>
          <p:nvPr/>
        </p:nvSpPr>
        <p:spPr>
          <a:xfrm>
            <a:off x="6340673" y="624982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482596" y="6332458"/>
            <a:ext cx="212050" cy="3307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04"/>
              </a:lnSpc>
              <a:buNone/>
            </a:pPr>
            <a:r>
              <a:rPr lang="en-US" sz="2604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604" dirty="0"/>
          </a:p>
        </p:txBody>
      </p:sp>
      <p:sp>
        <p:nvSpPr>
          <p:cNvPr id="16" name="Text 13"/>
          <p:cNvSpPr/>
          <p:nvPr/>
        </p:nvSpPr>
        <p:spPr>
          <a:xfrm>
            <a:off x="7801332" y="6222206"/>
            <a:ext cx="2756178" cy="3444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3"/>
              </a:lnSpc>
              <a:buNone/>
            </a:pPr>
            <a:r>
              <a:rPr lang="en-US" sz="217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Huffman Coding</a:t>
            </a:r>
            <a:endParaRPr lang="en-US" sz="2170" dirty="0"/>
          </a:p>
        </p:txBody>
      </p:sp>
      <p:sp>
        <p:nvSpPr>
          <p:cNvPr id="17" name="Text 14"/>
          <p:cNvSpPr/>
          <p:nvPr/>
        </p:nvSpPr>
        <p:spPr>
          <a:xfrm>
            <a:off x="7801332" y="6698933"/>
            <a:ext cx="6057424" cy="7055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8"/>
              </a:lnSpc>
              <a:buNone/>
            </a:pPr>
            <a:r>
              <a:rPr lang="en-US" sz="173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Constructs an optimal prefix code by repeatedly combining the two least frequent symbols into a new node.</a:t>
            </a:r>
            <a:endParaRPr lang="en-US" sz="1736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22908" y="500420"/>
            <a:ext cx="7870984" cy="11365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475"/>
              </a:lnSpc>
              <a:buNone/>
            </a:pPr>
            <a:r>
              <a:rPr lang="en-US" sz="358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Implementing Greedy Technique in Projects</a:t>
            </a:r>
            <a:endParaRPr lang="en-US" sz="358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908" y="1909763"/>
            <a:ext cx="909280" cy="14548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304961" y="2091571"/>
            <a:ext cx="2273260" cy="2840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Problem Analysis</a:t>
            </a:r>
            <a:endParaRPr lang="en-US" sz="1790" dirty="0"/>
          </a:p>
        </p:txBody>
      </p:sp>
      <p:sp>
        <p:nvSpPr>
          <p:cNvPr id="8" name="Text 4"/>
          <p:cNvSpPr/>
          <p:nvPr/>
        </p:nvSpPr>
        <p:spPr>
          <a:xfrm>
            <a:off x="7304961" y="2484715"/>
            <a:ext cx="6688931" cy="5817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91"/>
              </a:lnSpc>
              <a:buNone/>
            </a:pPr>
            <a:r>
              <a:rPr lang="en-US" sz="1432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Identify the problem and its characteristics to determine if the Greedy Technique is an appropriate approach.</a:t>
            </a:r>
            <a:endParaRPr lang="en-US" sz="1432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2908" y="3364587"/>
            <a:ext cx="909280" cy="145482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304961" y="3546396"/>
            <a:ext cx="2433161" cy="2840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Algorithm Selection</a:t>
            </a:r>
            <a:endParaRPr lang="en-US" sz="1790" dirty="0"/>
          </a:p>
        </p:txBody>
      </p:sp>
      <p:sp>
        <p:nvSpPr>
          <p:cNvPr id="11" name="Text 6"/>
          <p:cNvSpPr/>
          <p:nvPr/>
        </p:nvSpPr>
        <p:spPr>
          <a:xfrm>
            <a:off x="7304961" y="3939540"/>
            <a:ext cx="6688931" cy="5817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91"/>
              </a:lnSpc>
              <a:buNone/>
            </a:pPr>
            <a:r>
              <a:rPr lang="en-US" sz="1432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Choose the right Greedy Technique algorithm based on the problem requirements and constraints.</a:t>
            </a:r>
            <a:endParaRPr lang="en-US" sz="1432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2908" y="4819412"/>
            <a:ext cx="909280" cy="145482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304961" y="5001220"/>
            <a:ext cx="2273260" cy="2840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Implementation</a:t>
            </a:r>
            <a:endParaRPr lang="en-US" sz="1790" dirty="0"/>
          </a:p>
        </p:txBody>
      </p:sp>
      <p:sp>
        <p:nvSpPr>
          <p:cNvPr id="14" name="Text 8"/>
          <p:cNvSpPr/>
          <p:nvPr/>
        </p:nvSpPr>
        <p:spPr>
          <a:xfrm>
            <a:off x="7304961" y="5394365"/>
            <a:ext cx="6688931" cy="5817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91"/>
              </a:lnSpc>
              <a:buNone/>
            </a:pPr>
            <a:r>
              <a:rPr lang="en-US" sz="1432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Carefully implement the selected algorithm, ensuring it meets the project's objectives.</a:t>
            </a:r>
            <a:endParaRPr lang="en-US" sz="1432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2908" y="6274237"/>
            <a:ext cx="909280" cy="145482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304961" y="6456045"/>
            <a:ext cx="3130748" cy="2840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Testing and Optimization</a:t>
            </a:r>
            <a:endParaRPr lang="en-US" sz="1790" dirty="0"/>
          </a:p>
        </p:txBody>
      </p:sp>
      <p:sp>
        <p:nvSpPr>
          <p:cNvPr id="17" name="Text 10"/>
          <p:cNvSpPr/>
          <p:nvPr/>
        </p:nvSpPr>
        <p:spPr>
          <a:xfrm>
            <a:off x="7304961" y="6849189"/>
            <a:ext cx="6688931" cy="2908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91"/>
              </a:lnSpc>
              <a:buNone/>
            </a:pPr>
            <a:r>
              <a:rPr lang="en-US" sz="1432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Thoroughly test the implementation and optimize it for efficiency, if necessary.</a:t>
            </a:r>
            <a:endParaRPr lang="en-US" sz="1432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933926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Conclusion and Key Takeaways</a:t>
            </a:r>
            <a:endParaRPr lang="en-US" sz="4465" dirty="0"/>
          </a:p>
        </p:txBody>
      </p:sp>
      <p:sp>
        <p:nvSpPr>
          <p:cNvPr id="6" name="Shape 3"/>
          <p:cNvSpPr/>
          <p:nvPr/>
        </p:nvSpPr>
        <p:spPr>
          <a:xfrm>
            <a:off x="793790" y="29467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82504" y="3031808"/>
            <a:ext cx="132755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679" dirty="0"/>
          </a:p>
        </p:txBody>
      </p:sp>
      <p:sp>
        <p:nvSpPr>
          <p:cNvPr id="8" name="Text 5"/>
          <p:cNvSpPr/>
          <p:nvPr/>
        </p:nvSpPr>
        <p:spPr>
          <a:xfrm>
            <a:off x="1530906" y="2946797"/>
            <a:ext cx="2927747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Powerful Approach</a:t>
            </a:r>
            <a:endParaRPr lang="en-US" sz="2233" dirty="0"/>
          </a:p>
        </p:txBody>
      </p:sp>
      <p:sp>
        <p:nvSpPr>
          <p:cNvPr id="9" name="Text 6"/>
          <p:cNvSpPr/>
          <p:nvPr/>
        </p:nvSpPr>
        <p:spPr>
          <a:xfrm>
            <a:off x="1530906" y="3791545"/>
            <a:ext cx="2927747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Greedy Technique is a powerful problem-solving approach that can be applied to a wide range of problems.</a:t>
            </a:r>
            <a:endParaRPr lang="en-US" sz="1786" dirty="0"/>
          </a:p>
        </p:txBody>
      </p:sp>
      <p:sp>
        <p:nvSpPr>
          <p:cNvPr id="10" name="Shape 7"/>
          <p:cNvSpPr/>
          <p:nvPr/>
        </p:nvSpPr>
        <p:spPr>
          <a:xfrm>
            <a:off x="4685467" y="29467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4834414" y="3031808"/>
            <a:ext cx="212288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679" dirty="0"/>
          </a:p>
        </p:txBody>
      </p:sp>
      <p:sp>
        <p:nvSpPr>
          <p:cNvPr id="12" name="Text 9"/>
          <p:cNvSpPr/>
          <p:nvPr/>
        </p:nvSpPr>
        <p:spPr>
          <a:xfrm>
            <a:off x="5422583" y="2946797"/>
            <a:ext cx="2927747" cy="10629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Balancing Advantages and Disadvantages</a:t>
            </a:r>
            <a:endParaRPr lang="en-US" sz="2233" dirty="0"/>
          </a:p>
        </p:txBody>
      </p:sp>
      <p:sp>
        <p:nvSpPr>
          <p:cNvPr id="13" name="Text 10"/>
          <p:cNvSpPr/>
          <p:nvPr/>
        </p:nvSpPr>
        <p:spPr>
          <a:xfrm>
            <a:off x="5422583" y="4145875"/>
            <a:ext cx="2927747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Understanding the strengths and limitations of the Greedy Technique is crucial for effective implementation.</a:t>
            </a:r>
            <a:endParaRPr lang="en-US" sz="1786" dirty="0"/>
          </a:p>
        </p:txBody>
      </p:sp>
      <p:sp>
        <p:nvSpPr>
          <p:cNvPr id="14" name="Shape 11"/>
          <p:cNvSpPr/>
          <p:nvPr/>
        </p:nvSpPr>
        <p:spPr>
          <a:xfrm>
            <a:off x="793790" y="60794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39879" y="6164461"/>
            <a:ext cx="218123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679" dirty="0"/>
          </a:p>
        </p:txBody>
      </p:sp>
      <p:sp>
        <p:nvSpPr>
          <p:cNvPr id="16" name="Text 13"/>
          <p:cNvSpPr/>
          <p:nvPr/>
        </p:nvSpPr>
        <p:spPr>
          <a:xfrm>
            <a:off x="1530906" y="6079450"/>
            <a:ext cx="3220879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Continuous Learning</a:t>
            </a:r>
            <a:endParaRPr lang="en-US" sz="2233" dirty="0"/>
          </a:p>
        </p:txBody>
      </p:sp>
      <p:sp>
        <p:nvSpPr>
          <p:cNvPr id="17" name="Text 14"/>
          <p:cNvSpPr/>
          <p:nvPr/>
        </p:nvSpPr>
        <p:spPr>
          <a:xfrm>
            <a:off x="1530906" y="6569869"/>
            <a:ext cx="6819305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Staying up-to-date with the latest Greedy Technique algorithms and their applications is essential for staying competitive.</a:t>
            </a:r>
            <a:endParaRPr lang="en-US" sz="1786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748189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Introduction to Greedy Technique</a:t>
            </a:r>
            <a:endParaRPr lang="en-US" sz="4465" dirty="0"/>
          </a:p>
        </p:txBody>
      </p:sp>
      <p:sp>
        <p:nvSpPr>
          <p:cNvPr id="6" name="Shape 3"/>
          <p:cNvSpPr/>
          <p:nvPr/>
        </p:nvSpPr>
        <p:spPr>
          <a:xfrm>
            <a:off x="793790" y="27610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82504" y="2846070"/>
            <a:ext cx="132755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679" dirty="0"/>
          </a:p>
        </p:txBody>
      </p:sp>
      <p:sp>
        <p:nvSpPr>
          <p:cNvPr id="8" name="Text 5"/>
          <p:cNvSpPr/>
          <p:nvPr/>
        </p:nvSpPr>
        <p:spPr>
          <a:xfrm>
            <a:off x="1530906" y="2761059"/>
            <a:ext cx="2927747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Systematic Approach</a:t>
            </a:r>
            <a:endParaRPr lang="en-US" sz="2233" dirty="0"/>
          </a:p>
        </p:txBody>
      </p:sp>
      <p:sp>
        <p:nvSpPr>
          <p:cNvPr id="9" name="Text 6"/>
          <p:cNvSpPr/>
          <p:nvPr/>
        </p:nvSpPr>
        <p:spPr>
          <a:xfrm>
            <a:off x="1530906" y="3605808"/>
            <a:ext cx="2927747" cy="21774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Greedy Technique follows a systematic approach, making locally optimal choices at each stage with the aim of finding a global optimum.</a:t>
            </a:r>
            <a:endParaRPr lang="en-US" sz="1786" dirty="0"/>
          </a:p>
        </p:txBody>
      </p:sp>
      <p:sp>
        <p:nvSpPr>
          <p:cNvPr id="10" name="Shape 7"/>
          <p:cNvSpPr/>
          <p:nvPr/>
        </p:nvSpPr>
        <p:spPr>
          <a:xfrm>
            <a:off x="4685467" y="27610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4834414" y="2846070"/>
            <a:ext cx="212288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679" dirty="0"/>
          </a:p>
        </p:txBody>
      </p:sp>
      <p:sp>
        <p:nvSpPr>
          <p:cNvPr id="12" name="Text 9"/>
          <p:cNvSpPr/>
          <p:nvPr/>
        </p:nvSpPr>
        <p:spPr>
          <a:xfrm>
            <a:off x="5422583" y="2761059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Immediacy</a:t>
            </a:r>
            <a:endParaRPr lang="en-US" sz="2233" dirty="0"/>
          </a:p>
        </p:txBody>
      </p:sp>
      <p:sp>
        <p:nvSpPr>
          <p:cNvPr id="13" name="Text 10"/>
          <p:cNvSpPr/>
          <p:nvPr/>
        </p:nvSpPr>
        <p:spPr>
          <a:xfrm>
            <a:off x="5422583" y="3251478"/>
            <a:ext cx="2927747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It focuses on making the best decision at the current moment, without considering the long-term consequences.</a:t>
            </a:r>
            <a:endParaRPr lang="en-US" sz="1786" dirty="0"/>
          </a:p>
        </p:txBody>
      </p:sp>
      <p:sp>
        <p:nvSpPr>
          <p:cNvPr id="14" name="Shape 11"/>
          <p:cNvSpPr/>
          <p:nvPr/>
        </p:nvSpPr>
        <p:spPr>
          <a:xfrm>
            <a:off x="793790" y="626518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39879" y="6350198"/>
            <a:ext cx="218123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679" dirty="0"/>
          </a:p>
        </p:txBody>
      </p:sp>
      <p:sp>
        <p:nvSpPr>
          <p:cNvPr id="16" name="Text 13"/>
          <p:cNvSpPr/>
          <p:nvPr/>
        </p:nvSpPr>
        <p:spPr>
          <a:xfrm>
            <a:off x="1530906" y="6265188"/>
            <a:ext cx="3648194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Simple Implementation</a:t>
            </a:r>
            <a:endParaRPr lang="en-US" sz="2233" dirty="0"/>
          </a:p>
        </p:txBody>
      </p:sp>
      <p:sp>
        <p:nvSpPr>
          <p:cNvPr id="17" name="Text 14"/>
          <p:cNvSpPr/>
          <p:nvPr/>
        </p:nvSpPr>
        <p:spPr>
          <a:xfrm>
            <a:off x="1530906" y="6755606"/>
            <a:ext cx="6819305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Greedy Technique is relatively straightforward to implement, making it a popular choice for solving complex problems.</a:t>
            </a:r>
            <a:endParaRPr lang="en-US" sz="1786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80190" y="779264"/>
            <a:ext cx="3153966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Problem Statement:</a:t>
            </a:r>
            <a:endParaRPr lang="en-US" sz="2233" dirty="0"/>
          </a:p>
        </p:txBody>
      </p:sp>
      <p:sp>
        <p:nvSpPr>
          <p:cNvPr id="6" name="Text 3"/>
          <p:cNvSpPr/>
          <p:nvPr/>
        </p:nvSpPr>
        <p:spPr>
          <a:xfrm>
            <a:off x="6280190" y="1388745"/>
            <a:ext cx="7556421" cy="36290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Maximum Number of Groups With Increasing Length You are given a 0-indexed array usage Limits of length n. Your task is to create groups using numbers from 0 to n - 1, ensuring that each number, i, is used no more than usage Limits[i] times in total across all groups. You must also satisfy the following conditions: Each group must consist of distinct numbers, meaning that no duplicate numbers are allowed within a single group. Each group (except the first one) must have a length strictly greater than the previous group. Return an integer denoting the maximum number of groups you can create while satisfying these conditions. Example 1: Input: usage Limits = [1,2,5] </a:t>
            </a:r>
            <a:endParaRPr lang="en-US" sz="1786" dirty="0"/>
          </a:p>
        </p:txBody>
      </p:sp>
      <p:sp>
        <p:nvSpPr>
          <p:cNvPr id="7" name="Text 4"/>
          <p:cNvSpPr/>
          <p:nvPr/>
        </p:nvSpPr>
        <p:spPr>
          <a:xfrm>
            <a:off x="6280190" y="5272921"/>
            <a:ext cx="7556421" cy="21774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Output: 3 Explanation: In this example, we can use 0 at most once, 1 at most twice, and 2 at most five times. One way of creating the maximum number of groups while satisfying the conditions is: Group 1 contains the number [2]. Group 2 contains the numbers [1,2]. Group 3 contains the numbers [0,1,2]. It can be shown that the maximum number of groups is 3. So, the output is 3..</a:t>
            </a:r>
            <a:endParaRPr lang="en-US" sz="1786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sp>
        <p:nvSpPr>
          <p:cNvPr id="4" name="Text 2"/>
          <p:cNvSpPr/>
          <p:nvPr/>
        </p:nvSpPr>
        <p:spPr>
          <a:xfrm>
            <a:off x="793790" y="2444829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Solution:</a:t>
            </a:r>
            <a:endParaRPr lang="en-US" sz="4465" dirty="0"/>
          </a:p>
        </p:txBody>
      </p:sp>
      <p:sp>
        <p:nvSpPr>
          <p:cNvPr id="5" name="Text 3"/>
          <p:cNvSpPr/>
          <p:nvPr/>
        </p:nvSpPr>
        <p:spPr>
          <a:xfrm>
            <a:off x="793790" y="3607237"/>
            <a:ext cx="13042821" cy="21774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For usageLimits = [1, 2, 5]: 1. Total Usage Capacity: o total_usage=1+2+5=8\text{total_usage} = 1 + 2 + 5 = 8total_usage=1+2+5=8. 2. Compute Group Sizes: o For k = 1, S1=1S_1 = 1S1=1. o For k = 2, S2=3S_2 = 3S2=3. o For k = 3, S3=6S_3 = 6S3=6. o For k = 4, S4=10S_4 = 10S4=10. The total usage capacity of 8 is enough for groups of size up to 3 (since S4=10S_4 = 10S4=10 exceeds 8). 3. Verify Group Formation: o Verify if you can form 3 groups with sizes 1, 2, and 3, respecting the usage limits. Here, the groups can be formed as follows:  Group 1: 1 element.  Group 2: 2 elements.  Group 3: 3 elements. This confirms that 3 groups can be formed.</a:t>
            </a:r>
            <a:endParaRPr lang="en-US" sz="1786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6219170"/>
          </a:xfrm>
          <a:prstGeom prst="rect">
            <a:avLst/>
          </a:prstGeom>
          <a:solidFill>
            <a:srgbClr val="FFFDE6"/>
          </a:solidFill>
          <a:ln/>
        </p:spPr>
      </p:sp>
      <p:sp>
        <p:nvSpPr>
          <p:cNvPr id="4" name="Text 2"/>
          <p:cNvSpPr/>
          <p:nvPr/>
        </p:nvSpPr>
        <p:spPr>
          <a:xfrm>
            <a:off x="2065496" y="436602"/>
            <a:ext cx="3969425" cy="4961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07"/>
              </a:lnSpc>
              <a:buNone/>
            </a:pPr>
            <a:r>
              <a:rPr lang="en-US" sz="3126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Code:</a:t>
            </a:r>
            <a:endParaRPr lang="en-US" sz="3126" dirty="0"/>
          </a:p>
        </p:txBody>
      </p:sp>
      <p:sp>
        <p:nvSpPr>
          <p:cNvPr id="5" name="Text 3"/>
          <p:cNvSpPr/>
          <p:nvPr/>
        </p:nvSpPr>
        <p:spPr>
          <a:xfrm>
            <a:off x="2065496" y="1250275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#include &lt;stdio.h&gt;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2065496" y="1682948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struct Item {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2065496" y="2115622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int weight;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2065496" y="2548295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int value;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2065496" y="2980968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};</a:t>
            </a:r>
            <a:endParaRPr lang="en-US" sz="1250" dirty="0"/>
          </a:p>
        </p:txBody>
      </p:sp>
      <p:sp>
        <p:nvSpPr>
          <p:cNvPr id="10" name="Text 8"/>
          <p:cNvSpPr/>
          <p:nvPr/>
        </p:nvSpPr>
        <p:spPr>
          <a:xfrm>
            <a:off x="2065496" y="3413641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int compare(const void </a:t>
            </a:r>
            <a:r>
              <a:rPr lang="en-US" sz="1250" i="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a, const void </a:t>
            </a: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b) {</a:t>
            </a:r>
            <a:endParaRPr lang="en-US" sz="1250" dirty="0"/>
          </a:p>
        </p:txBody>
      </p:sp>
      <p:sp>
        <p:nvSpPr>
          <p:cNvPr id="11" name="Text 9"/>
          <p:cNvSpPr/>
          <p:nvPr/>
        </p:nvSpPr>
        <p:spPr>
          <a:xfrm>
            <a:off x="2065496" y="3846314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double ratio1 = (double)(((struct Item*)a)-&gt;value) / (((struct Item*)a)-&gt;weight);</a:t>
            </a:r>
            <a:endParaRPr lang="en-US" sz="1250" dirty="0"/>
          </a:p>
        </p:txBody>
      </p:sp>
      <p:sp>
        <p:nvSpPr>
          <p:cNvPr id="12" name="Text 10"/>
          <p:cNvSpPr/>
          <p:nvPr/>
        </p:nvSpPr>
        <p:spPr>
          <a:xfrm>
            <a:off x="2065496" y="4278987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double ratio2 = (double)(((struct Item*)b)-&gt;value) / (((struct Item*)b)-&gt;weight);</a:t>
            </a:r>
            <a:endParaRPr lang="en-US" sz="1250" dirty="0"/>
          </a:p>
        </p:txBody>
      </p:sp>
      <p:sp>
        <p:nvSpPr>
          <p:cNvPr id="13" name="Text 11"/>
          <p:cNvSpPr/>
          <p:nvPr/>
        </p:nvSpPr>
        <p:spPr>
          <a:xfrm>
            <a:off x="2065496" y="4711660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return ratio2 &gt; ratio1;</a:t>
            </a:r>
            <a:endParaRPr lang="en-US" sz="1250" dirty="0"/>
          </a:p>
        </p:txBody>
      </p:sp>
      <p:sp>
        <p:nvSpPr>
          <p:cNvPr id="14" name="Text 12"/>
          <p:cNvSpPr/>
          <p:nvPr/>
        </p:nvSpPr>
        <p:spPr>
          <a:xfrm>
            <a:off x="2065496" y="5144333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}</a:t>
            </a:r>
            <a:endParaRPr lang="en-US" sz="1250" dirty="0"/>
          </a:p>
        </p:txBody>
      </p:sp>
      <p:sp>
        <p:nvSpPr>
          <p:cNvPr id="15" name="Text 13"/>
          <p:cNvSpPr/>
          <p:nvPr/>
        </p:nvSpPr>
        <p:spPr>
          <a:xfrm>
            <a:off x="2065496" y="5577007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double knapsackGreedy(int capacity, struct Item items[], int n) {</a:t>
            </a:r>
            <a:endParaRPr lang="en-US" sz="1250" dirty="0"/>
          </a:p>
        </p:txBody>
      </p:sp>
      <p:sp>
        <p:nvSpPr>
          <p:cNvPr id="16" name="Text 14"/>
          <p:cNvSpPr/>
          <p:nvPr/>
        </p:nvSpPr>
        <p:spPr>
          <a:xfrm>
            <a:off x="2065496" y="6009680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qsort(items, n, sizeof(items[0]), compare);</a:t>
            </a:r>
            <a:endParaRPr lang="en-US" sz="1250" dirty="0"/>
          </a:p>
        </p:txBody>
      </p:sp>
      <p:sp>
        <p:nvSpPr>
          <p:cNvPr id="17" name="Text 15"/>
          <p:cNvSpPr/>
          <p:nvPr/>
        </p:nvSpPr>
        <p:spPr>
          <a:xfrm>
            <a:off x="2065496" y="6442353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int currentWeight = 0;</a:t>
            </a:r>
            <a:endParaRPr lang="en-US" sz="1250" dirty="0"/>
          </a:p>
        </p:txBody>
      </p:sp>
      <p:sp>
        <p:nvSpPr>
          <p:cNvPr id="18" name="Text 16"/>
          <p:cNvSpPr/>
          <p:nvPr/>
        </p:nvSpPr>
        <p:spPr>
          <a:xfrm>
            <a:off x="2065496" y="6875026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double finalValue = 0.0;</a:t>
            </a:r>
            <a:endParaRPr lang="en-US" sz="1250" dirty="0"/>
          </a:p>
        </p:txBody>
      </p:sp>
      <p:sp>
        <p:nvSpPr>
          <p:cNvPr id="19" name="Text 17"/>
          <p:cNvSpPr/>
          <p:nvPr/>
        </p:nvSpPr>
        <p:spPr>
          <a:xfrm>
            <a:off x="2065496" y="7307699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for (int i = 0; i &lt; n; i++) {</a:t>
            </a:r>
            <a:endParaRPr lang="en-US" sz="1250" dirty="0"/>
          </a:p>
        </p:txBody>
      </p:sp>
      <p:sp>
        <p:nvSpPr>
          <p:cNvPr id="20" name="Text 18"/>
          <p:cNvSpPr/>
          <p:nvPr/>
        </p:nvSpPr>
        <p:spPr>
          <a:xfrm>
            <a:off x="2065496" y="7740372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if (currentWeight + items[i].weight &lt;= capacity) {</a:t>
            </a:r>
            <a:endParaRPr lang="en-US" sz="1250" dirty="0"/>
          </a:p>
        </p:txBody>
      </p:sp>
      <p:sp>
        <p:nvSpPr>
          <p:cNvPr id="21" name="Text 19"/>
          <p:cNvSpPr/>
          <p:nvPr/>
        </p:nvSpPr>
        <p:spPr>
          <a:xfrm>
            <a:off x="2065496" y="8173045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currentWeight += items[i].weight;</a:t>
            </a:r>
            <a:endParaRPr lang="en-US" sz="1250" dirty="0"/>
          </a:p>
        </p:txBody>
      </p:sp>
      <p:sp>
        <p:nvSpPr>
          <p:cNvPr id="22" name="Text 20"/>
          <p:cNvSpPr/>
          <p:nvPr/>
        </p:nvSpPr>
        <p:spPr>
          <a:xfrm>
            <a:off x="2065496" y="8605718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finalValue += items[i].value;</a:t>
            </a:r>
            <a:endParaRPr lang="en-US" sz="1250" dirty="0"/>
          </a:p>
        </p:txBody>
      </p:sp>
      <p:sp>
        <p:nvSpPr>
          <p:cNvPr id="23" name="Text 21"/>
          <p:cNvSpPr/>
          <p:nvPr/>
        </p:nvSpPr>
        <p:spPr>
          <a:xfrm>
            <a:off x="2065496" y="9038392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} else {</a:t>
            </a:r>
            <a:endParaRPr lang="en-US" sz="1250" dirty="0"/>
          </a:p>
        </p:txBody>
      </p:sp>
      <p:sp>
        <p:nvSpPr>
          <p:cNvPr id="24" name="Text 22"/>
          <p:cNvSpPr/>
          <p:nvPr/>
        </p:nvSpPr>
        <p:spPr>
          <a:xfrm>
            <a:off x="2065496" y="9471065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int remainingCapacity = capacity - currentWeight;</a:t>
            </a:r>
            <a:endParaRPr lang="en-US" sz="1250" dirty="0"/>
          </a:p>
        </p:txBody>
      </p:sp>
      <p:sp>
        <p:nvSpPr>
          <p:cNvPr id="25" name="Text 23"/>
          <p:cNvSpPr/>
          <p:nvPr/>
        </p:nvSpPr>
        <p:spPr>
          <a:xfrm>
            <a:off x="2065496" y="9903738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finalValue += items[i].value * ((double)remainingCapacity / items[i].weight);</a:t>
            </a:r>
            <a:endParaRPr lang="en-US" sz="1250" dirty="0"/>
          </a:p>
        </p:txBody>
      </p:sp>
      <p:sp>
        <p:nvSpPr>
          <p:cNvPr id="26" name="Text 24"/>
          <p:cNvSpPr/>
          <p:nvPr/>
        </p:nvSpPr>
        <p:spPr>
          <a:xfrm>
            <a:off x="2065496" y="10336411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break;</a:t>
            </a:r>
            <a:endParaRPr lang="en-US" sz="1250" dirty="0"/>
          </a:p>
        </p:txBody>
      </p:sp>
      <p:sp>
        <p:nvSpPr>
          <p:cNvPr id="27" name="Text 25"/>
          <p:cNvSpPr/>
          <p:nvPr/>
        </p:nvSpPr>
        <p:spPr>
          <a:xfrm>
            <a:off x="2065496" y="10769084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}</a:t>
            </a:r>
            <a:endParaRPr lang="en-US" sz="1250" dirty="0"/>
          </a:p>
        </p:txBody>
      </p:sp>
      <p:sp>
        <p:nvSpPr>
          <p:cNvPr id="28" name="Text 26"/>
          <p:cNvSpPr/>
          <p:nvPr/>
        </p:nvSpPr>
        <p:spPr>
          <a:xfrm>
            <a:off x="2065496" y="11201757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}</a:t>
            </a:r>
            <a:endParaRPr lang="en-US" sz="1250" dirty="0"/>
          </a:p>
        </p:txBody>
      </p:sp>
      <p:sp>
        <p:nvSpPr>
          <p:cNvPr id="29" name="Text 27"/>
          <p:cNvSpPr/>
          <p:nvPr/>
        </p:nvSpPr>
        <p:spPr>
          <a:xfrm>
            <a:off x="2065496" y="11634430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return finalValue;</a:t>
            </a:r>
            <a:endParaRPr lang="en-US" sz="1250" dirty="0"/>
          </a:p>
        </p:txBody>
      </p:sp>
      <p:sp>
        <p:nvSpPr>
          <p:cNvPr id="30" name="Text 28"/>
          <p:cNvSpPr/>
          <p:nvPr/>
        </p:nvSpPr>
        <p:spPr>
          <a:xfrm>
            <a:off x="2065496" y="12067103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}</a:t>
            </a:r>
            <a:endParaRPr lang="en-US" sz="1250" dirty="0"/>
          </a:p>
        </p:txBody>
      </p:sp>
      <p:sp>
        <p:nvSpPr>
          <p:cNvPr id="31" name="Text 29"/>
          <p:cNvSpPr/>
          <p:nvPr/>
        </p:nvSpPr>
        <p:spPr>
          <a:xfrm>
            <a:off x="2065496" y="12499777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int main() {</a:t>
            </a:r>
            <a:endParaRPr lang="en-US" sz="1250" dirty="0"/>
          </a:p>
        </p:txBody>
      </p:sp>
      <p:sp>
        <p:nvSpPr>
          <p:cNvPr id="32" name="Text 30"/>
          <p:cNvSpPr/>
          <p:nvPr/>
        </p:nvSpPr>
        <p:spPr>
          <a:xfrm>
            <a:off x="2065496" y="12932450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int capacity = 50;</a:t>
            </a:r>
            <a:endParaRPr lang="en-US" sz="1250" dirty="0"/>
          </a:p>
        </p:txBody>
      </p:sp>
      <p:sp>
        <p:nvSpPr>
          <p:cNvPr id="33" name="Text 31"/>
          <p:cNvSpPr/>
          <p:nvPr/>
        </p:nvSpPr>
        <p:spPr>
          <a:xfrm>
            <a:off x="2065496" y="13365123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struct Item items[] = {{10, 60}, {20, 100}, {30, 120}};</a:t>
            </a:r>
            <a:endParaRPr lang="en-US" sz="1250" dirty="0"/>
          </a:p>
        </p:txBody>
      </p:sp>
      <p:sp>
        <p:nvSpPr>
          <p:cNvPr id="34" name="Text 32"/>
          <p:cNvSpPr/>
          <p:nvPr/>
        </p:nvSpPr>
        <p:spPr>
          <a:xfrm>
            <a:off x="2065496" y="13797796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int n = sizeof(items) / sizeof(items[0]);</a:t>
            </a:r>
            <a:endParaRPr lang="en-US" sz="1250" dirty="0"/>
          </a:p>
        </p:txBody>
      </p:sp>
      <p:sp>
        <p:nvSpPr>
          <p:cNvPr id="35" name="Text 33"/>
          <p:cNvSpPr/>
          <p:nvPr/>
        </p:nvSpPr>
        <p:spPr>
          <a:xfrm>
            <a:off x="2065496" y="14230469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double max_value = knapsackGreedy(capacity, items, n);</a:t>
            </a:r>
            <a:endParaRPr lang="en-US" sz="1250" dirty="0"/>
          </a:p>
        </p:txBody>
      </p:sp>
      <p:sp>
        <p:nvSpPr>
          <p:cNvPr id="36" name="Text 34"/>
          <p:cNvSpPr/>
          <p:nvPr/>
        </p:nvSpPr>
        <p:spPr>
          <a:xfrm>
            <a:off x="2065496" y="14663142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printf("Maximum value in Knapsack = %.2f\n", max_value);</a:t>
            </a:r>
            <a:endParaRPr lang="en-US" sz="1250" dirty="0"/>
          </a:p>
        </p:txBody>
      </p:sp>
      <p:sp>
        <p:nvSpPr>
          <p:cNvPr id="37" name="Text 35"/>
          <p:cNvSpPr/>
          <p:nvPr/>
        </p:nvSpPr>
        <p:spPr>
          <a:xfrm>
            <a:off x="2065496" y="15095815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return 0;</a:t>
            </a:r>
            <a:endParaRPr lang="en-US" sz="1250" dirty="0"/>
          </a:p>
        </p:txBody>
      </p:sp>
      <p:sp>
        <p:nvSpPr>
          <p:cNvPr id="38" name="Text 36"/>
          <p:cNvSpPr/>
          <p:nvPr/>
        </p:nvSpPr>
        <p:spPr>
          <a:xfrm>
            <a:off x="2065496" y="15528488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}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sp>
        <p:nvSpPr>
          <p:cNvPr id="4" name="Text 2"/>
          <p:cNvSpPr/>
          <p:nvPr/>
        </p:nvSpPr>
        <p:spPr>
          <a:xfrm>
            <a:off x="1591151" y="477679"/>
            <a:ext cx="4328160" cy="5409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60"/>
              </a:lnSpc>
              <a:buNone/>
            </a:pPr>
            <a:r>
              <a:rPr lang="en-US" sz="3408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Output:</a:t>
            </a:r>
            <a:endParaRPr lang="en-US" sz="3408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151" y="1364813"/>
            <a:ext cx="9954697" cy="591550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591151" y="7474982"/>
            <a:ext cx="11447978" cy="2769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81"/>
              </a:lnSpc>
              <a:buNone/>
            </a:pPr>
            <a:endParaRPr lang="en-US" sz="1363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20782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711637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Advantages of Greedy Technique</a:t>
            </a:r>
            <a:endParaRPr lang="en-US" sz="4465" dirty="0"/>
          </a:p>
        </p:txBody>
      </p:sp>
      <p:sp>
        <p:nvSpPr>
          <p:cNvPr id="6" name="Shape 3"/>
          <p:cNvSpPr/>
          <p:nvPr/>
        </p:nvSpPr>
        <p:spPr>
          <a:xfrm>
            <a:off x="793790" y="2469356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28224" y="2703790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Simplicity</a:t>
            </a:r>
            <a:endParaRPr lang="en-US" sz="2233" dirty="0"/>
          </a:p>
        </p:txBody>
      </p:sp>
      <p:sp>
        <p:nvSpPr>
          <p:cNvPr id="8" name="Text 5"/>
          <p:cNvSpPr/>
          <p:nvPr/>
        </p:nvSpPr>
        <p:spPr>
          <a:xfrm>
            <a:off x="1028224" y="3194209"/>
            <a:ext cx="3195995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Greedy Technique is easy to understand and implement, making it a popular choice for problem-solving.</a:t>
            </a:r>
            <a:endParaRPr lang="en-US" sz="1786" dirty="0"/>
          </a:p>
        </p:txBody>
      </p:sp>
      <p:sp>
        <p:nvSpPr>
          <p:cNvPr id="9" name="Shape 6"/>
          <p:cNvSpPr/>
          <p:nvPr/>
        </p:nvSpPr>
        <p:spPr>
          <a:xfrm>
            <a:off x="4685467" y="2469356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919901" y="2703790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Speed</a:t>
            </a:r>
            <a:endParaRPr lang="en-US" sz="2233" dirty="0"/>
          </a:p>
        </p:txBody>
      </p:sp>
      <p:sp>
        <p:nvSpPr>
          <p:cNvPr id="11" name="Text 8"/>
          <p:cNvSpPr/>
          <p:nvPr/>
        </p:nvSpPr>
        <p:spPr>
          <a:xfrm>
            <a:off x="4919901" y="3194209"/>
            <a:ext cx="3195995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It can quickly find a solution, as it does not require extensive analysis or backtracking.</a:t>
            </a:r>
            <a:endParaRPr lang="en-US" sz="1786" dirty="0"/>
          </a:p>
        </p:txBody>
      </p:sp>
      <p:sp>
        <p:nvSpPr>
          <p:cNvPr id="12" name="Shape 9"/>
          <p:cNvSpPr/>
          <p:nvPr/>
        </p:nvSpPr>
        <p:spPr>
          <a:xfrm>
            <a:off x="793790" y="5107067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28224" y="5341501"/>
            <a:ext cx="2966323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Memory Efficiency</a:t>
            </a:r>
            <a:endParaRPr lang="en-US" sz="2233" dirty="0"/>
          </a:p>
        </p:txBody>
      </p:sp>
      <p:sp>
        <p:nvSpPr>
          <p:cNvPr id="14" name="Text 11"/>
          <p:cNvSpPr/>
          <p:nvPr/>
        </p:nvSpPr>
        <p:spPr>
          <a:xfrm>
            <a:off x="1028224" y="5831919"/>
            <a:ext cx="3195995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Greedy Technique does not require storing a large amount of data, making it memory-efficient.</a:t>
            </a:r>
            <a:endParaRPr lang="en-US" sz="1786" dirty="0"/>
          </a:p>
        </p:txBody>
      </p:sp>
      <p:sp>
        <p:nvSpPr>
          <p:cNvPr id="15" name="Shape 12"/>
          <p:cNvSpPr/>
          <p:nvPr/>
        </p:nvSpPr>
        <p:spPr>
          <a:xfrm>
            <a:off x="4685467" y="5107067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4919901" y="5341501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Applicability</a:t>
            </a:r>
            <a:endParaRPr lang="en-US" sz="2233" dirty="0"/>
          </a:p>
        </p:txBody>
      </p:sp>
      <p:sp>
        <p:nvSpPr>
          <p:cNvPr id="17" name="Text 14"/>
          <p:cNvSpPr/>
          <p:nvPr/>
        </p:nvSpPr>
        <p:spPr>
          <a:xfrm>
            <a:off x="4919901" y="5831919"/>
            <a:ext cx="3195995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It can be applied to a wide range of problems, from scheduling to optimization tasks.</a:t>
            </a:r>
            <a:endParaRPr lang="en-US" sz="1786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sp>
        <p:nvSpPr>
          <p:cNvPr id="4" name="Text 2"/>
          <p:cNvSpPr/>
          <p:nvPr/>
        </p:nvSpPr>
        <p:spPr>
          <a:xfrm>
            <a:off x="793790" y="2362795"/>
            <a:ext cx="11293078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Disadvantages of Greedy Technique</a:t>
            </a:r>
            <a:endParaRPr lang="en-US" sz="4465" dirty="0"/>
          </a:p>
        </p:txBody>
      </p:sp>
      <p:sp>
        <p:nvSpPr>
          <p:cNvPr id="5" name="Text 3"/>
          <p:cNvSpPr/>
          <p:nvPr/>
        </p:nvSpPr>
        <p:spPr>
          <a:xfrm>
            <a:off x="793790" y="3638550"/>
            <a:ext cx="3978116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No Guarantee of Optimality</a:t>
            </a:r>
            <a:endParaRPr lang="en-US" sz="2233" dirty="0"/>
          </a:p>
        </p:txBody>
      </p:sp>
      <p:sp>
        <p:nvSpPr>
          <p:cNvPr id="6" name="Text 4"/>
          <p:cNvSpPr/>
          <p:nvPr/>
        </p:nvSpPr>
        <p:spPr>
          <a:xfrm>
            <a:off x="793790" y="4574024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Greedy Technique does not always find the globally optimal solution, as it focuses on local optimality.</a:t>
            </a:r>
            <a:endParaRPr lang="en-US" sz="1786" dirty="0"/>
          </a:p>
        </p:txBody>
      </p:sp>
      <p:sp>
        <p:nvSpPr>
          <p:cNvPr id="7" name="Text 5"/>
          <p:cNvSpPr/>
          <p:nvPr/>
        </p:nvSpPr>
        <p:spPr>
          <a:xfrm>
            <a:off x="5332928" y="3638550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Lack of Flexibility</a:t>
            </a:r>
            <a:endParaRPr lang="en-US" sz="2233" dirty="0"/>
          </a:p>
        </p:txBody>
      </p:sp>
      <p:sp>
        <p:nvSpPr>
          <p:cNvPr id="8" name="Text 6"/>
          <p:cNvSpPr/>
          <p:nvPr/>
        </p:nvSpPr>
        <p:spPr>
          <a:xfrm>
            <a:off x="5332928" y="4219694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It cannot backtrack or reconsider previous decisions, limiting its ability to adapt to changing situations.</a:t>
            </a:r>
            <a:endParaRPr lang="en-US" sz="1786" dirty="0"/>
          </a:p>
        </p:txBody>
      </p:sp>
      <p:sp>
        <p:nvSpPr>
          <p:cNvPr id="9" name="Text 7"/>
          <p:cNvSpPr/>
          <p:nvPr/>
        </p:nvSpPr>
        <p:spPr>
          <a:xfrm>
            <a:off x="9872067" y="3638550"/>
            <a:ext cx="3978116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Potential for Suboptimal Solutions</a:t>
            </a:r>
            <a:endParaRPr lang="en-US" sz="2233" dirty="0"/>
          </a:p>
        </p:txBody>
      </p:sp>
      <p:sp>
        <p:nvSpPr>
          <p:cNvPr id="10" name="Text 8"/>
          <p:cNvSpPr/>
          <p:nvPr/>
        </p:nvSpPr>
        <p:spPr>
          <a:xfrm>
            <a:off x="9872067" y="4574024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 some cases, the Greedy Technique may lead to suboptimal solutions that are not the best overall.</a:t>
            </a:r>
            <a:endParaRPr lang="en-US" sz="1786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644265"/>
            <a:ext cx="10496431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Applications of Greedy Technique</a:t>
            </a:r>
            <a:endParaRPr lang="en-US" sz="4465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93206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3790" y="548699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Scheduling</a:t>
            </a:r>
            <a:endParaRPr lang="en-US" sz="2233" dirty="0"/>
          </a:p>
        </p:txBody>
      </p:sp>
      <p:sp>
        <p:nvSpPr>
          <p:cNvPr id="8" name="Text 4"/>
          <p:cNvSpPr/>
          <p:nvPr/>
        </p:nvSpPr>
        <p:spPr>
          <a:xfrm>
            <a:off x="793790" y="5977414"/>
            <a:ext cx="3005495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Allocating resources and tasks based on immediate needs.</a:t>
            </a:r>
            <a:endParaRPr lang="en-US" sz="1786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446" y="4693206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139446" y="5486995"/>
            <a:ext cx="3005614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Network Optimization</a:t>
            </a:r>
            <a:endParaRPr lang="en-US" sz="2233" dirty="0"/>
          </a:p>
        </p:txBody>
      </p:sp>
      <p:sp>
        <p:nvSpPr>
          <p:cNvPr id="11" name="Text 6"/>
          <p:cNvSpPr/>
          <p:nvPr/>
        </p:nvSpPr>
        <p:spPr>
          <a:xfrm>
            <a:off x="4139446" y="6331744"/>
            <a:ext cx="3005614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Improving network efficiency by prioritizing the most critical connections.</a:t>
            </a:r>
            <a:endParaRPr lang="en-US" sz="1786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221" y="4693206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85221" y="5486995"/>
            <a:ext cx="3005614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Resource Allocation</a:t>
            </a:r>
            <a:endParaRPr lang="en-US" sz="2233" dirty="0"/>
          </a:p>
        </p:txBody>
      </p:sp>
      <p:sp>
        <p:nvSpPr>
          <p:cNvPr id="14" name="Text 8"/>
          <p:cNvSpPr/>
          <p:nvPr/>
        </p:nvSpPr>
        <p:spPr>
          <a:xfrm>
            <a:off x="7485221" y="6331744"/>
            <a:ext cx="3005614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Distributing limited resources to maximize immediate benefits.</a:t>
            </a:r>
            <a:endParaRPr lang="en-US" sz="1786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0997" y="4693206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0830997" y="548699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Graph Algorithms</a:t>
            </a:r>
            <a:endParaRPr lang="en-US" sz="2233" dirty="0"/>
          </a:p>
        </p:txBody>
      </p:sp>
      <p:sp>
        <p:nvSpPr>
          <p:cNvPr id="17" name="Text 10"/>
          <p:cNvSpPr/>
          <p:nvPr/>
        </p:nvSpPr>
        <p:spPr>
          <a:xfrm>
            <a:off x="10830997" y="5977414"/>
            <a:ext cx="3005614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Traversing and exploring graphs using the Greedy Technique.</a:t>
            </a:r>
            <a:endParaRPr lang="en-US" sz="1786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1216</Words>
  <Application>Microsoft Office PowerPoint</Application>
  <PresentationFormat>Custom</PresentationFormat>
  <Paragraphs>124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Overpass</vt:lpstr>
      <vt:lpstr>Syne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Madhavan Dodda</cp:lastModifiedBy>
  <cp:revision>2</cp:revision>
  <dcterms:created xsi:type="dcterms:W3CDTF">2024-07-26T08:13:27Z</dcterms:created>
  <dcterms:modified xsi:type="dcterms:W3CDTF">2024-07-26T08:14:50Z</dcterms:modified>
</cp:coreProperties>
</file>